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090649739" r:id="rId2"/>
    <p:sldId id="424" r:id="rId3"/>
    <p:sldId id="425" r:id="rId4"/>
    <p:sldId id="2090649740" r:id="rId5"/>
    <p:sldId id="2090649741" r:id="rId6"/>
    <p:sldId id="2090649742" r:id="rId7"/>
    <p:sldId id="2090649743" r:id="rId8"/>
  </p:sldIdLst>
  <p:sldSz cx="12192000" cy="6858000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F0"/>
    <a:srgbClr val="F5F5F5"/>
    <a:srgbClr val="5F259F"/>
    <a:srgbClr val="F0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B05D6-5D50-4D91-898C-1BEB69E08AC7}" v="188" dt="2022-10-26T12:43:56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46299CA-F9DE-F7F0-F6FB-7096ACC58A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F109E72-3F79-FB4E-8524-A72C749672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DCDBC3-81B0-4255-B0B4-C5EB6FE50DEB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4" name="Pladsholder til slidebillede 3">
            <a:extLst>
              <a:ext uri="{FF2B5EF4-FFF2-40B4-BE49-F238E27FC236}">
                <a16:creationId xmlns:a16="http://schemas.microsoft.com/office/drawing/2014/main" id="{22413422-C09E-BD0A-4984-4D259B003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Pladsholder til noter 4">
            <a:extLst>
              <a:ext uri="{FF2B5EF4-FFF2-40B4-BE49-F238E27FC236}">
                <a16:creationId xmlns:a16="http://schemas.microsoft.com/office/drawing/2014/main" id="{E7FBED99-7005-4D0B-A128-7AC33D8F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49C016F-A327-8DA3-B5FA-7625C6E13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B9F17B-C957-8216-485F-4DBD67042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AE52491-4548-40FC-972C-AC068818C02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C54659-447C-17B5-E9E2-3914E10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5C26C-4B7E-46CE-B742-D7FE4F0B2E15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C17D10-772A-55F3-87D6-D81274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36A22-966B-2F4A-6FB8-6150911B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1D156-521A-4358-A1A0-7111DE000DF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28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1238A9-10BA-997F-DDD3-F6A50A2B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922C4-E8AF-441F-8057-3F55C85AEE62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1A4682-EBD5-147B-E040-4D7F3B7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9E56F7-7D42-DA31-41C4-A257892F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FF413-67CF-4183-827C-513560A4DE2F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91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C66670-7E7B-66DD-BEFA-E6AFAEF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8237D-3FB0-4292-884D-DAFBD9005B53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6BC96D-9176-6EF5-35E6-C9CCCD50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5E9943C-DD5D-FD5E-7395-2C5E0E7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5C259-103B-4609-B060-128E6370749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88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E2961D9-760C-0F00-3D54-D9AE4A2BAFD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48BA59A-775B-415E-8038-9F480AB75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9" y="993775"/>
            <a:ext cx="3213670" cy="46968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3600">
                <a:solidFill>
                  <a:schemeClr val="accent1"/>
                </a:solidFill>
              </a:defRPr>
            </a:lvl1pPr>
            <a:lvl2pPr algn="r">
              <a:buFontTx/>
              <a:buNone/>
              <a:defRPr sz="2000">
                <a:solidFill>
                  <a:schemeClr val="accent1"/>
                </a:solidFill>
              </a:defRPr>
            </a:lvl2pPr>
            <a:lvl3pPr>
              <a:buFontTx/>
              <a:buNone/>
              <a:defRPr>
                <a:solidFill>
                  <a:schemeClr val="accent1"/>
                </a:solidFill>
              </a:defRPr>
            </a:lvl3pPr>
            <a:lvl4pPr>
              <a:buFontTx/>
              <a:buNone/>
              <a:defRPr>
                <a:solidFill>
                  <a:schemeClr val="accent1"/>
                </a:solidFill>
              </a:defRPr>
            </a:lvl4pPr>
            <a:lvl5pPr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828C5006-EFF9-4EEE-BA3F-C77B94789827}"/>
              </a:ext>
            </a:extLst>
          </p:cNvPr>
          <p:cNvCxnSpPr>
            <a:cxnSpLocks/>
          </p:cNvCxnSpPr>
          <p:nvPr userDrawn="1"/>
        </p:nvCxnSpPr>
        <p:spPr>
          <a:xfrm>
            <a:off x="4368685" y="1971910"/>
            <a:ext cx="0" cy="2877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DE52D0-4A1F-46AD-B009-CE5100F56E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9153" y="993776"/>
            <a:ext cx="6403704" cy="46968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91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B5BA43-93AD-1AB3-3DD3-B37254E5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79183-45C7-4C79-A2B5-6B59595EBFA3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BC1BE9-F4AF-0A78-E62A-0F3B952F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2A0DA8-BEE7-58A2-E5F3-9D940AE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1A86-1FFC-4C75-97EB-21A83D6F241C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72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2B6AEF-8E15-0636-DD2C-27DFF122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56F20-E0E7-4AF6-8C76-203563DC12F1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9AB23F7-8E61-F567-2782-A21E0582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6A86D6-D037-EBD7-D5B1-15F41326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B79E2-D039-4689-A90B-16554ADC502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26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DA522122-154D-E6FE-6C70-724526BD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8AFC-9AE2-41CB-850A-6F469BAABB9F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B6814F4E-BFC3-0889-4104-98C7A26A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2818F58B-CE1C-DEFE-A039-A908757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2B3FA-71C0-4FE7-A6B0-FCB9DA4772ED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6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3">
            <a:extLst>
              <a:ext uri="{FF2B5EF4-FFF2-40B4-BE49-F238E27FC236}">
                <a16:creationId xmlns:a16="http://schemas.microsoft.com/office/drawing/2014/main" id="{55E24831-DC48-2309-9E18-BDE84DB0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514D-D26D-492F-ADFE-025659FF2481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8" name="Pladsholder til sidefod 4">
            <a:extLst>
              <a:ext uri="{FF2B5EF4-FFF2-40B4-BE49-F238E27FC236}">
                <a16:creationId xmlns:a16="http://schemas.microsoft.com/office/drawing/2014/main" id="{766C8ADD-130F-9F6F-433F-B3406C14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2ABB700-4BCA-CFB3-5B60-067F4754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E6236-5267-4E22-AD74-00C1240A11D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67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3">
            <a:extLst>
              <a:ext uri="{FF2B5EF4-FFF2-40B4-BE49-F238E27FC236}">
                <a16:creationId xmlns:a16="http://schemas.microsoft.com/office/drawing/2014/main" id="{651F6DF7-7EFC-CAC3-911A-44BCCA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F296-D1FD-48D2-9A2E-FB9FFB90F5FF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4" name="Pladsholder til sidefod 4">
            <a:extLst>
              <a:ext uri="{FF2B5EF4-FFF2-40B4-BE49-F238E27FC236}">
                <a16:creationId xmlns:a16="http://schemas.microsoft.com/office/drawing/2014/main" id="{00A235E1-5043-90BA-2878-94576DFE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lidenummer 5">
            <a:extLst>
              <a:ext uri="{FF2B5EF4-FFF2-40B4-BE49-F238E27FC236}">
                <a16:creationId xmlns:a16="http://schemas.microsoft.com/office/drawing/2014/main" id="{7B2D486F-C0B9-AABB-A3A2-7EFE9E69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94E06-BBD4-469B-A644-1C3874551651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34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868C63C-69E8-17E5-66E1-593BA93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9BC01-84C3-4203-8EE5-172D5CB123AB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3" name="Pladsholder til sidefod 4">
            <a:extLst>
              <a:ext uri="{FF2B5EF4-FFF2-40B4-BE49-F238E27FC236}">
                <a16:creationId xmlns:a16="http://schemas.microsoft.com/office/drawing/2014/main" id="{55D014A0-CA1E-14CA-FEF9-896648F9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slidenummer 5">
            <a:extLst>
              <a:ext uri="{FF2B5EF4-FFF2-40B4-BE49-F238E27FC236}">
                <a16:creationId xmlns:a16="http://schemas.microsoft.com/office/drawing/2014/main" id="{A75219BC-F165-CE04-2C5A-C5022C16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AEE15-65A7-480A-9F64-5EBCA3FD4DC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535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59D4B01D-9719-3FD6-EB8B-ED2EE384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858F7-1673-4E88-92C4-FCF4390A0871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E4FFAAA5-612F-7206-DDC1-75F9763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7F280BEF-76F5-F3D8-1830-8FB0553A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91CE-8AD5-4236-995A-5E31234AFB2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CFC99D2B-1F7A-234A-3FE5-96DC0BF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4556E-EDCB-4309-B395-8F88C21B673D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1E95AF77-8C99-D353-C317-3BBFA648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D231F22B-5BEF-5F80-EAF4-29D8F657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824A-FB65-47D9-95BC-FAA82F4B44C4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74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dsholder til titel 1">
            <a:extLst>
              <a:ext uri="{FF2B5EF4-FFF2-40B4-BE49-F238E27FC236}">
                <a16:creationId xmlns:a16="http://schemas.microsoft.com/office/drawing/2014/main" id="{A5C6CE89-EEE6-5BBE-1D2B-64EFF4D31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titeltypografien i masteren</a:t>
            </a:r>
          </a:p>
        </p:txBody>
      </p:sp>
      <p:sp>
        <p:nvSpPr>
          <p:cNvPr id="1027" name="Pladsholder til tekst 2">
            <a:extLst>
              <a:ext uri="{FF2B5EF4-FFF2-40B4-BE49-F238E27FC236}">
                <a16:creationId xmlns:a16="http://schemas.microsoft.com/office/drawing/2014/main" id="{A5DDD6F1-15B9-AA16-D7C6-02F41A9D6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teksttypografierne i masteren</a:t>
            </a:r>
          </a:p>
          <a:p>
            <a:pPr lvl="1"/>
            <a:r>
              <a:rPr lang="da-DK" altLang="da-DK"/>
              <a:t>Andet niveau</a:t>
            </a:r>
          </a:p>
          <a:p>
            <a:pPr lvl="2"/>
            <a:r>
              <a:rPr lang="da-DK" altLang="da-DK"/>
              <a:t>Tredje niveau</a:t>
            </a:r>
          </a:p>
          <a:p>
            <a:pPr lvl="3"/>
            <a:r>
              <a:rPr lang="da-DK" altLang="da-DK"/>
              <a:t>Fjerde niveau</a:t>
            </a:r>
          </a:p>
          <a:p>
            <a:pPr lvl="4"/>
            <a:r>
              <a:rPr lang="da-DK" alt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9701EA-8FDA-B82D-4999-C260B712B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2FCC9F-292F-488C-BD25-4F34CD41BF9B}" type="datetimeFigureOut">
              <a:rPr lang="da-DK"/>
              <a:pPr>
                <a:defRPr/>
              </a:pPr>
              <a:t>21.11.2022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995AFA-24E2-AD37-77D7-351F12831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FD9B65-AD9E-F376-419D-83CADF834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BCB86A-0D81-4A09-A168-ED12B4270FA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4DD3CC37-1A1A-3E57-5E2C-2937FF85D036}"/>
              </a:ext>
            </a:extLst>
          </p:cNvPr>
          <p:cNvSpPr/>
          <p:nvPr/>
        </p:nvSpPr>
        <p:spPr>
          <a:xfrm>
            <a:off x="0" y="1"/>
            <a:ext cx="12191999" cy="6322827"/>
          </a:xfrm>
          <a:prstGeom prst="rect">
            <a:avLst/>
          </a:prstGeom>
          <a:solidFill>
            <a:srgbClr val="606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258792D-B19C-8076-23E8-3EE4B624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9" y="6459523"/>
            <a:ext cx="1245167" cy="247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878DCD-9EC7-57A3-7679-294407CB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82" y="3362034"/>
            <a:ext cx="9833487" cy="2610141"/>
          </a:xfrm>
        </p:spPr>
        <p:txBody>
          <a:bodyPr rtlCol="0" anchor="t">
            <a:noAutofit/>
          </a:bodyPr>
          <a:lstStyle/>
          <a:p>
            <a:pPr marL="0" indent="0" algn="l">
              <a:buNone/>
            </a:pP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IT must support, not </a:t>
            </a:r>
            <a:r>
              <a:rPr lang="da-DK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prevent</a:t>
            </a: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innovation</a:t>
            </a: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The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world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is not in a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steady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state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. Companies has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respond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effectively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changes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, or face disruption (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cliche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but true) </a:t>
            </a:r>
            <a:endParaRPr lang="da-DK" sz="2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2726E6AC-E0BD-0351-46AB-13B5E5F42A4A}"/>
              </a:ext>
            </a:extLst>
          </p:cNvPr>
          <p:cNvGrpSpPr/>
          <p:nvPr/>
        </p:nvGrpSpPr>
        <p:grpSpPr>
          <a:xfrm>
            <a:off x="855194" y="1446703"/>
            <a:ext cx="5835056" cy="1400587"/>
            <a:chOff x="809145" y="961065"/>
            <a:chExt cx="5835056" cy="1400587"/>
          </a:xfrm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EB0C7A23-1F97-CA42-36B8-3027B2CA4B5D}"/>
                </a:ext>
              </a:extLst>
            </p:cNvPr>
            <p:cNvSpPr/>
            <p:nvPr/>
          </p:nvSpPr>
          <p:spPr>
            <a:xfrm>
              <a:off x="809145" y="961065"/>
              <a:ext cx="5835056" cy="1400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03E1803-A27C-E21C-26E1-2F98B468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620" y="1207626"/>
              <a:ext cx="5354038" cy="907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44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4AC7515-432F-B4E1-BE9C-D53500D268CD}"/>
              </a:ext>
            </a:extLst>
          </p:cNvPr>
          <p:cNvGrpSpPr/>
          <p:nvPr/>
        </p:nvGrpSpPr>
        <p:grpSpPr>
          <a:xfrm>
            <a:off x="6559922" y="1460635"/>
            <a:ext cx="2309841" cy="2315937"/>
            <a:chOff x="6559922" y="1460635"/>
            <a:chExt cx="2309841" cy="231593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01B8EF-6857-25FE-9534-8100F4709A10}"/>
                </a:ext>
              </a:extLst>
            </p:cNvPr>
            <p:cNvGrpSpPr/>
            <p:nvPr/>
          </p:nvGrpSpPr>
          <p:grpSpPr>
            <a:xfrm>
              <a:off x="6559922" y="1460635"/>
              <a:ext cx="2309841" cy="1399552"/>
              <a:chOff x="5191198" y="1179525"/>
              <a:chExt cx="2309841" cy="13995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BA1770-611C-E710-F52C-BBFF71689ACF}"/>
                  </a:ext>
                </a:extLst>
              </p:cNvPr>
              <p:cNvSpPr txBox="1"/>
              <p:nvPr/>
            </p:nvSpPr>
            <p:spPr>
              <a:xfrm>
                <a:off x="5634166" y="1179525"/>
                <a:ext cx="1331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On Premise</a:t>
                </a:r>
              </a:p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Legacy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9F230F0-5C19-6085-34FE-C923C9B2AB97}"/>
                  </a:ext>
                </a:extLst>
              </p:cNvPr>
              <p:cNvGrpSpPr/>
              <p:nvPr/>
            </p:nvGrpSpPr>
            <p:grpSpPr>
              <a:xfrm>
                <a:off x="5191198" y="1684991"/>
                <a:ext cx="2309841" cy="894086"/>
                <a:chOff x="7179493" y="1823218"/>
                <a:chExt cx="2309841" cy="894086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438E1FB-E714-7CD3-2986-9C79ACBE2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79493" y="1833300"/>
                  <a:ext cx="1331640" cy="88400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AF1F36-8714-987B-D729-C7166DC57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7694" y="1823218"/>
                  <a:ext cx="1331640" cy="8840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E468AB-970F-115E-9778-09B2F0151570}"/>
                </a:ext>
              </a:extLst>
            </p:cNvPr>
            <p:cNvGrpSpPr/>
            <p:nvPr/>
          </p:nvGrpSpPr>
          <p:grpSpPr>
            <a:xfrm>
              <a:off x="7357553" y="2822319"/>
              <a:ext cx="875897" cy="954253"/>
              <a:chOff x="1728253" y="4879729"/>
              <a:chExt cx="875897" cy="95425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35BF7B-CC97-E0FE-7624-3A9A87F029EF}"/>
                  </a:ext>
                </a:extLst>
              </p:cNvPr>
              <p:cNvGrpSpPr/>
              <p:nvPr/>
            </p:nvGrpSpPr>
            <p:grpSpPr>
              <a:xfrm>
                <a:off x="1814522" y="5249132"/>
                <a:ext cx="766754" cy="584850"/>
                <a:chOff x="1814522" y="5249132"/>
                <a:chExt cx="766754" cy="584850"/>
              </a:xfrm>
            </p:grpSpPr>
            <p:pic>
              <p:nvPicPr>
                <p:cNvPr id="1026" name="Picture 2" descr="Descriptive Statistics Excel/Stata">
                  <a:extLst>
                    <a:ext uri="{FF2B5EF4-FFF2-40B4-BE49-F238E27FC236}">
                      <a16:creationId xmlns:a16="http://schemas.microsoft.com/office/drawing/2014/main" id="{01A6F4F9-F436-62EA-2024-A3D4C92823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522" y="52491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Descriptive Statistics Excel/Stata">
                  <a:extLst>
                    <a:ext uri="{FF2B5EF4-FFF2-40B4-BE49-F238E27FC236}">
                      <a16:creationId xmlns:a16="http://schemas.microsoft.com/office/drawing/2014/main" id="{58CFD02A-1216-FA25-A8D8-3F4C3B7A78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6922" y="54015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7CD1D0-A822-E97E-2512-52B6A37D80A5}"/>
                  </a:ext>
                </a:extLst>
              </p:cNvPr>
              <p:cNvSpPr txBox="1"/>
              <p:nvPr/>
            </p:nvSpPr>
            <p:spPr>
              <a:xfrm>
                <a:off x="1728253" y="4879729"/>
                <a:ext cx="8758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Flat files</a:t>
                </a:r>
              </a:p>
            </p:txBody>
          </p: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E9B7708-0021-412A-4AF7-8D9C60049834}"/>
              </a:ext>
            </a:extLst>
          </p:cNvPr>
          <p:cNvGrpSpPr/>
          <p:nvPr/>
        </p:nvGrpSpPr>
        <p:grpSpPr>
          <a:xfrm>
            <a:off x="5170106" y="2860187"/>
            <a:ext cx="3762282" cy="3763337"/>
            <a:chOff x="5170106" y="2860187"/>
            <a:chExt cx="3762282" cy="376333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6437DD1-E425-FAA5-AF08-76AF8319D9C9}"/>
                </a:ext>
              </a:extLst>
            </p:cNvPr>
            <p:cNvGrpSpPr/>
            <p:nvPr/>
          </p:nvGrpSpPr>
          <p:grpSpPr>
            <a:xfrm>
              <a:off x="5170106" y="4256918"/>
              <a:ext cx="3762282" cy="2366606"/>
              <a:chOff x="7384682" y="3185335"/>
              <a:chExt cx="3762282" cy="23666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16FB237-5E46-DEF7-8160-B3DB485E3CC1}"/>
                  </a:ext>
                </a:extLst>
              </p:cNvPr>
              <p:cNvGrpSpPr/>
              <p:nvPr/>
            </p:nvGrpSpPr>
            <p:grpSpPr>
              <a:xfrm>
                <a:off x="7384682" y="3185335"/>
                <a:ext cx="3762282" cy="2366606"/>
                <a:chOff x="7152461" y="3504292"/>
                <a:chExt cx="4837308" cy="296205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55F3C7A5-DB82-3C95-CEBB-7E4D1EF0F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2461" y="3504292"/>
                  <a:ext cx="4837308" cy="2962052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61B60FB-2B5D-198E-B155-750B2A199DCD}"/>
                    </a:ext>
                  </a:extLst>
                </p:cNvPr>
                <p:cNvGrpSpPr/>
                <p:nvPr/>
              </p:nvGrpSpPr>
              <p:grpSpPr>
                <a:xfrm>
                  <a:off x="7816850" y="4460422"/>
                  <a:ext cx="961012" cy="1142103"/>
                  <a:chOff x="3593192" y="3705680"/>
                  <a:chExt cx="961012" cy="1142103"/>
                </a:xfrm>
              </p:grpSpPr>
              <p:sp>
                <p:nvSpPr>
                  <p:cNvPr id="48" name="Can 47">
                    <a:extLst>
                      <a:ext uri="{FF2B5EF4-FFF2-40B4-BE49-F238E27FC236}">
                        <a16:creationId xmlns:a16="http://schemas.microsoft.com/office/drawing/2014/main" id="{5A8ACEAB-D56D-7C0E-FEFF-2C68E3DA8D76}"/>
                      </a:ext>
                    </a:extLst>
                  </p:cNvPr>
                  <p:cNvSpPr/>
                  <p:nvPr/>
                </p:nvSpPr>
                <p:spPr>
                  <a:xfrm>
                    <a:off x="3939954" y="4525044"/>
                    <a:ext cx="269189" cy="32273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K"/>
                  </a:p>
                </p:txBody>
              </p:sp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4384AA49-944D-E376-5C2F-1A5702116D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93192" y="3705680"/>
                    <a:ext cx="961012" cy="53249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AF04E2B6-D371-2A40-1819-4519A7BBADC6}"/>
                      </a:ext>
                    </a:extLst>
                  </p:cNvPr>
                  <p:cNvCxnSpPr/>
                  <p:nvPr/>
                </p:nvCxnSpPr>
                <p:spPr>
                  <a:xfrm>
                    <a:off x="4078511" y="4238176"/>
                    <a:ext cx="0" cy="27000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207A16-278E-DD08-C35D-001A154B9BCD}"/>
                  </a:ext>
                </a:extLst>
              </p:cNvPr>
              <p:cNvSpPr txBox="1"/>
              <p:nvPr/>
            </p:nvSpPr>
            <p:spPr>
              <a:xfrm>
                <a:off x="7744727" y="5206351"/>
                <a:ext cx="117817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Custom Apps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B23C03-A4DC-53AE-1DC5-EB469FC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908" y="3733708"/>
              <a:ext cx="1220221" cy="150980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6E6DE14-9FD7-2E45-18F3-0C7718752B87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053136" y="2860187"/>
              <a:ext cx="1172606" cy="238332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FDD0E7-9C3E-DE70-9FCA-7AA20C979D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2918" y="3531768"/>
              <a:ext cx="573625" cy="171174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2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IT Architecture</a:t>
            </a:r>
          </a:p>
        </p:txBody>
      </p:sp>
      <p:grpSp>
        <p:nvGrpSpPr>
          <p:cNvPr id="2" name="Gruppe 1090">
            <a:extLst>
              <a:ext uri="{FF2B5EF4-FFF2-40B4-BE49-F238E27FC236}">
                <a16:creationId xmlns:a16="http://schemas.microsoft.com/office/drawing/2014/main" id="{466888A0-AD70-E15F-615D-AB922170132B}"/>
              </a:ext>
            </a:extLst>
          </p:cNvPr>
          <p:cNvGrpSpPr/>
          <p:nvPr/>
        </p:nvGrpSpPr>
        <p:grpSpPr>
          <a:xfrm>
            <a:off x="2085759" y="1093849"/>
            <a:ext cx="4091325" cy="2500922"/>
            <a:chOff x="4609718" y="988746"/>
            <a:chExt cx="4091325" cy="2500922"/>
          </a:xfrm>
        </p:grpSpPr>
        <p:pic>
          <p:nvPicPr>
            <p:cNvPr id="3" name="Grafik 9" descr="Computer kontur">
              <a:extLst>
                <a:ext uri="{FF2B5EF4-FFF2-40B4-BE49-F238E27FC236}">
                  <a16:creationId xmlns:a16="http://schemas.microsoft.com/office/drawing/2014/main" id="{458A97A3-6CEC-C996-CD7F-6494C40E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5175648" y="1880143"/>
              <a:ext cx="554376" cy="1609525"/>
            </a:xfrm>
            <a:prstGeom prst="rect">
              <a:avLst/>
            </a:prstGeom>
          </p:spPr>
        </p:pic>
        <p:pic>
          <p:nvPicPr>
            <p:cNvPr id="5" name="Grafik 35" descr="Computer kontur">
              <a:extLst>
                <a:ext uri="{FF2B5EF4-FFF2-40B4-BE49-F238E27FC236}">
                  <a16:creationId xmlns:a16="http://schemas.microsoft.com/office/drawing/2014/main" id="{A3EAFF6D-B2AB-52A2-4D4B-0181DFB03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6273811" y="1880143"/>
              <a:ext cx="554376" cy="1609525"/>
            </a:xfrm>
            <a:prstGeom prst="rect">
              <a:avLst/>
            </a:prstGeom>
          </p:spPr>
        </p:pic>
        <p:pic>
          <p:nvPicPr>
            <p:cNvPr id="6" name="Grafik 36" descr="Computer kontur">
              <a:extLst>
                <a:ext uri="{FF2B5EF4-FFF2-40B4-BE49-F238E27FC236}">
                  <a16:creationId xmlns:a16="http://schemas.microsoft.com/office/drawing/2014/main" id="{8F072135-7416-BA3A-0A42-95ED5834A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7371974" y="1880143"/>
              <a:ext cx="554376" cy="1609525"/>
            </a:xfrm>
            <a:prstGeom prst="rect">
              <a:avLst/>
            </a:prstGeom>
          </p:spPr>
        </p:pic>
        <p:grpSp>
          <p:nvGrpSpPr>
            <p:cNvPr id="7" name="Gruppe 1089">
              <a:extLst>
                <a:ext uri="{FF2B5EF4-FFF2-40B4-BE49-F238E27FC236}">
                  <a16:creationId xmlns:a16="http://schemas.microsoft.com/office/drawing/2014/main" id="{F3744715-2422-7DD3-BFEF-0939DC018F46}"/>
                </a:ext>
              </a:extLst>
            </p:cNvPr>
            <p:cNvGrpSpPr/>
            <p:nvPr/>
          </p:nvGrpSpPr>
          <p:grpSpPr>
            <a:xfrm>
              <a:off x="4609718" y="988746"/>
              <a:ext cx="4091325" cy="2343988"/>
              <a:chOff x="4609718" y="988746"/>
              <a:chExt cx="4091325" cy="2343988"/>
            </a:xfrm>
          </p:grpSpPr>
          <p:pic>
            <p:nvPicPr>
              <p:cNvPr id="8" name="Grafik 1083">
                <a:extLst>
                  <a:ext uri="{FF2B5EF4-FFF2-40B4-BE49-F238E27FC236}">
                    <a16:creationId xmlns:a16="http://schemas.microsoft.com/office/drawing/2014/main" id="{56EFDAC9-3CE0-C189-3651-990C564FD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09718" y="988746"/>
                <a:ext cx="4091325" cy="2343988"/>
              </a:xfrm>
              <a:prstGeom prst="rect">
                <a:avLst/>
              </a:prstGeom>
            </p:spPr>
          </p:pic>
          <p:sp>
            <p:nvSpPr>
              <p:cNvPr id="9" name="Tekstfelt 37">
                <a:extLst>
                  <a:ext uri="{FF2B5EF4-FFF2-40B4-BE49-F238E27FC236}">
                    <a16:creationId xmlns:a16="http://schemas.microsoft.com/office/drawing/2014/main" id="{7F9288D8-FD3D-BE81-B370-D3E00395E332}"/>
                  </a:ext>
                </a:extLst>
              </p:cNvPr>
              <p:cNvSpPr txBox="1"/>
              <p:nvPr/>
            </p:nvSpPr>
            <p:spPr>
              <a:xfrm>
                <a:off x="5205153" y="1979150"/>
                <a:ext cx="473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HR</a:t>
                </a:r>
              </a:p>
            </p:txBody>
          </p:sp>
          <p:sp>
            <p:nvSpPr>
              <p:cNvPr id="10" name="Tekstfelt 38">
                <a:extLst>
                  <a:ext uri="{FF2B5EF4-FFF2-40B4-BE49-F238E27FC236}">
                    <a16:creationId xmlns:a16="http://schemas.microsoft.com/office/drawing/2014/main" id="{E2473937-98A8-C2F7-B539-DE3AED3ED347}"/>
                  </a:ext>
                </a:extLst>
              </p:cNvPr>
              <p:cNvSpPr txBox="1"/>
              <p:nvPr/>
            </p:nvSpPr>
            <p:spPr>
              <a:xfrm>
                <a:off x="6280202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CRM</a:t>
                </a:r>
              </a:p>
            </p:txBody>
          </p:sp>
          <p:sp>
            <p:nvSpPr>
              <p:cNvPr id="11" name="Tekstfelt 39">
                <a:extLst>
                  <a:ext uri="{FF2B5EF4-FFF2-40B4-BE49-F238E27FC236}">
                    <a16:creationId xmlns:a16="http://schemas.microsoft.com/office/drawing/2014/main" id="{3CC7B84C-EA81-49FD-AC65-60BA5D41A0A6}"/>
                  </a:ext>
                </a:extLst>
              </p:cNvPr>
              <p:cNvSpPr txBox="1"/>
              <p:nvPr/>
            </p:nvSpPr>
            <p:spPr>
              <a:xfrm>
                <a:off x="7379266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ERP</a:t>
                </a:r>
              </a:p>
            </p:txBody>
          </p:sp>
          <p:sp>
            <p:nvSpPr>
              <p:cNvPr id="12" name="Tekstfelt 60">
                <a:extLst>
                  <a:ext uri="{FF2B5EF4-FFF2-40B4-BE49-F238E27FC236}">
                    <a16:creationId xmlns:a16="http://schemas.microsoft.com/office/drawing/2014/main" id="{1D6AD2E2-51BF-02A3-F307-DFA0A9703779}"/>
                  </a:ext>
                </a:extLst>
              </p:cNvPr>
              <p:cNvSpPr txBox="1"/>
              <p:nvPr/>
            </p:nvSpPr>
            <p:spPr>
              <a:xfrm>
                <a:off x="7041084" y="991363"/>
                <a:ext cx="1308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 i="1" dirty="0">
                    <a:latin typeface="+mj-lt"/>
                  </a:rPr>
                  <a:t>100 % Cloud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DFB7C8-94C3-8E47-099F-AC114D81F343}"/>
              </a:ext>
            </a:extLst>
          </p:cNvPr>
          <p:cNvGrpSpPr/>
          <p:nvPr/>
        </p:nvGrpSpPr>
        <p:grpSpPr>
          <a:xfrm>
            <a:off x="3061706" y="1317068"/>
            <a:ext cx="1402002" cy="679762"/>
            <a:chOff x="1132882" y="3888828"/>
            <a:chExt cx="1402002" cy="679762"/>
          </a:xfrm>
        </p:grpSpPr>
        <p:sp>
          <p:nvSpPr>
            <p:cNvPr id="14" name="Doughnut 13">
              <a:extLst>
                <a:ext uri="{FF2B5EF4-FFF2-40B4-BE49-F238E27FC236}">
                  <a16:creationId xmlns:a16="http://schemas.microsoft.com/office/drawing/2014/main" id="{20E420B5-769E-62BF-E49D-AC6D6CDF5E02}"/>
                </a:ext>
              </a:extLst>
            </p:cNvPr>
            <p:cNvSpPr/>
            <p:nvPr/>
          </p:nvSpPr>
          <p:spPr>
            <a:xfrm>
              <a:off x="1132882" y="3888828"/>
              <a:ext cx="1402002" cy="679762"/>
            </a:xfrm>
            <a:prstGeom prst="donut">
              <a:avLst>
                <a:gd name="adj" fmla="val 116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  <p:sp>
          <p:nvSpPr>
            <p:cNvPr id="15" name="Tekstfelt 60">
              <a:extLst>
                <a:ext uri="{FF2B5EF4-FFF2-40B4-BE49-F238E27FC236}">
                  <a16:creationId xmlns:a16="http://schemas.microsoft.com/office/drawing/2014/main" id="{B63290EE-F234-BFBF-1E5B-32C5C73407FD}"/>
                </a:ext>
              </a:extLst>
            </p:cNvPr>
            <p:cNvSpPr txBox="1"/>
            <p:nvPr/>
          </p:nvSpPr>
          <p:spPr>
            <a:xfrm>
              <a:off x="1269200" y="4052809"/>
              <a:ext cx="11490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100" b="1" i="1" dirty="0">
                  <a:latin typeface="+mj-lt"/>
                </a:rPr>
                <a:t>Integration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24C4F-71C1-84F2-5F9F-332D90C842C3}"/>
              </a:ext>
            </a:extLst>
          </p:cNvPr>
          <p:cNvCxnSpPr>
            <a:cxnSpLocks/>
          </p:cNvCxnSpPr>
          <p:nvPr/>
        </p:nvCxnSpPr>
        <p:spPr>
          <a:xfrm flipH="1" flipV="1">
            <a:off x="3672919" y="2034432"/>
            <a:ext cx="6768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EB44ED-B74C-4503-0522-BB07D152F826}"/>
              </a:ext>
            </a:extLst>
          </p:cNvPr>
          <p:cNvCxnSpPr>
            <a:cxnSpLocks/>
          </p:cNvCxnSpPr>
          <p:nvPr/>
        </p:nvCxnSpPr>
        <p:spPr>
          <a:xfrm flipV="1">
            <a:off x="3155160" y="1942996"/>
            <a:ext cx="15655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A265BD-5A0F-76D7-7C06-5067E695B5A9}"/>
              </a:ext>
            </a:extLst>
          </p:cNvPr>
          <p:cNvCxnSpPr>
            <a:cxnSpLocks/>
          </p:cNvCxnSpPr>
          <p:nvPr/>
        </p:nvCxnSpPr>
        <p:spPr>
          <a:xfrm flipH="1" flipV="1">
            <a:off x="4453624" y="1828786"/>
            <a:ext cx="401683" cy="4629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Development tools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84C241F-C4E4-CDA6-E5EF-E71182657B8A}"/>
              </a:ext>
            </a:extLst>
          </p:cNvPr>
          <p:cNvGrpSpPr/>
          <p:nvPr/>
        </p:nvGrpSpPr>
        <p:grpSpPr>
          <a:xfrm>
            <a:off x="4000496" y="2197095"/>
            <a:ext cx="1260000" cy="2717797"/>
            <a:chOff x="3371840" y="2997202"/>
            <a:chExt cx="1260000" cy="2717797"/>
          </a:xfrm>
        </p:grpSpPr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425A1BFB-B535-3E07-1977-259732F0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840" y="2997202"/>
              <a:ext cx="1260000" cy="687273"/>
            </a:xfrm>
            <a:prstGeom prst="rect">
              <a:avLst/>
            </a:prstGeom>
          </p:spPr>
        </p:pic>
        <p:sp>
          <p:nvSpPr>
            <p:cNvPr id="1046" name="Can 1045">
              <a:extLst>
                <a:ext uri="{FF2B5EF4-FFF2-40B4-BE49-F238E27FC236}">
                  <a16:creationId xmlns:a16="http://schemas.microsoft.com/office/drawing/2014/main" id="{31C6243C-9244-ABC9-1F31-6D39086C5603}"/>
                </a:ext>
              </a:extLst>
            </p:cNvPr>
            <p:cNvSpPr/>
            <p:nvPr/>
          </p:nvSpPr>
          <p:spPr>
            <a:xfrm>
              <a:off x="3704949" y="513256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FCFB418E-6084-E59E-CFE3-2F04FE952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778" y="3756183"/>
              <a:ext cx="0" cy="13111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0138485-CFF2-53D1-A515-8506068BB9BA}"/>
              </a:ext>
            </a:extLst>
          </p:cNvPr>
          <p:cNvGrpSpPr/>
          <p:nvPr/>
        </p:nvGrpSpPr>
        <p:grpSpPr>
          <a:xfrm>
            <a:off x="6440501" y="2203443"/>
            <a:ext cx="1260000" cy="2706679"/>
            <a:chOff x="5811845" y="3003550"/>
            <a:chExt cx="1260000" cy="2706679"/>
          </a:xfrm>
        </p:grpSpPr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92ECA43F-76A2-44A8-14B1-99082326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845" y="3003550"/>
              <a:ext cx="1260000" cy="694068"/>
            </a:xfrm>
            <a:prstGeom prst="rect">
              <a:avLst/>
            </a:prstGeom>
          </p:spPr>
        </p:pic>
        <p:sp>
          <p:nvSpPr>
            <p:cNvPr id="1047" name="Can 1046">
              <a:extLst>
                <a:ext uri="{FF2B5EF4-FFF2-40B4-BE49-F238E27FC236}">
                  <a16:creationId xmlns:a16="http://schemas.microsoft.com/office/drawing/2014/main" id="{DF75857B-2558-6892-82FA-B47D6F1C28F0}"/>
                </a:ext>
              </a:extLst>
            </p:cNvPr>
            <p:cNvSpPr/>
            <p:nvPr/>
          </p:nvSpPr>
          <p:spPr>
            <a:xfrm>
              <a:off x="6144954" y="512779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AC445236-A45B-43C1-10D5-4B4CACA0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5378" y="4057586"/>
              <a:ext cx="1112935" cy="582436"/>
            </a:xfrm>
            <a:prstGeom prst="rect">
              <a:avLst/>
            </a:prstGeom>
          </p:spPr>
        </p:pic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BF539873-2D3E-1FD7-923D-C83246B3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905" y="3727607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8151FF7F-E758-4B7D-663F-5F2A7F50E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139" y="4722978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E520D09-7C8F-23FC-1A9D-EAF77228A0C4}"/>
              </a:ext>
            </a:extLst>
          </p:cNvPr>
          <p:cNvSpPr txBox="1"/>
          <p:nvPr/>
        </p:nvSpPr>
        <p:spPr>
          <a:xfrm>
            <a:off x="1157303" y="2357438"/>
            <a:ext cx="2473923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Business applications</a:t>
            </a:r>
          </a:p>
          <a:p>
            <a:endParaRPr lang="en-DK" b="1" i="1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9265A02-4912-1D34-0E39-47E806F48799}"/>
              </a:ext>
            </a:extLst>
          </p:cNvPr>
          <p:cNvSpPr txBox="1"/>
          <p:nvPr/>
        </p:nvSpPr>
        <p:spPr>
          <a:xfrm>
            <a:off x="8810633" y="2352670"/>
            <a:ext cx="1606051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Web-sites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1F5BBFB-154D-37AD-8840-33E9786B5DD7}"/>
              </a:ext>
            </a:extLst>
          </p:cNvPr>
          <p:cNvSpPr txBox="1"/>
          <p:nvPr/>
        </p:nvSpPr>
        <p:spPr>
          <a:xfrm>
            <a:off x="1157303" y="5429253"/>
            <a:ext cx="99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i="1" dirty="0"/>
              <a:t>Lack of tools for building business applications</a:t>
            </a:r>
          </a:p>
          <a:p>
            <a:pPr algn="ctr"/>
            <a:r>
              <a:rPr lang="en-DK" b="1" i="1" dirty="0"/>
              <a:t>Open source FutureForms delivers the efficiency of old 4GL/RAD tools, on bleeding edge technology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BB63D-8824-DCC7-7BFE-7DC1DBB9BCFF}"/>
              </a:ext>
            </a:extLst>
          </p:cNvPr>
          <p:cNvGrpSpPr/>
          <p:nvPr/>
        </p:nvGrpSpPr>
        <p:grpSpPr>
          <a:xfrm>
            <a:off x="1476535" y="1357320"/>
            <a:ext cx="8819999" cy="369332"/>
            <a:chOff x="1476535" y="1357320"/>
            <a:chExt cx="8819999" cy="36933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1699234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D31979-F466-BFCA-FC8F-D5CAFF98A1D0}"/>
                </a:ext>
              </a:extLst>
            </p:cNvPr>
            <p:cNvSpPr txBox="1"/>
            <p:nvPr/>
          </p:nvSpPr>
          <p:spPr>
            <a:xfrm>
              <a:off x="1533687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1985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C80E1-BA6A-1100-0FC7-111ED4687C1E}"/>
                </a:ext>
              </a:extLst>
            </p:cNvPr>
            <p:cNvSpPr txBox="1"/>
            <p:nvPr/>
          </p:nvSpPr>
          <p:spPr>
            <a:xfrm>
              <a:off x="9301334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2F5DB-1569-7EE6-FBF9-B77994B0DC62}"/>
                </a:ext>
              </a:extLst>
            </p:cNvPr>
            <p:cNvSpPr txBox="1"/>
            <p:nvPr/>
          </p:nvSpPr>
          <p:spPr>
            <a:xfrm>
              <a:off x="5519916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7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4CBF9-AE78-F948-EF6E-B285EBAC49B5}"/>
              </a:ext>
            </a:extLst>
          </p:cNvPr>
          <p:cNvSpPr txBox="1"/>
          <p:nvPr/>
        </p:nvSpPr>
        <p:spPr>
          <a:xfrm>
            <a:off x="1057293" y="2860667"/>
            <a:ext cx="3171807" cy="3297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Client/Server</a:t>
            </a:r>
          </a:p>
          <a:p>
            <a:endParaRPr lang="en-DK" b="1" i="1" dirty="0"/>
          </a:p>
          <a:p>
            <a:r>
              <a:rPr lang="en-DK" b="1" i="1" dirty="0"/>
              <a:t>1000 concurrent users</a:t>
            </a:r>
          </a:p>
          <a:p>
            <a:endParaRPr lang="en-DK" b="1" i="1" dirty="0"/>
          </a:p>
          <a:p>
            <a:r>
              <a:rPr lang="da-DK" b="1" i="1" dirty="0"/>
              <a:t>L</a:t>
            </a:r>
            <a:r>
              <a:rPr lang="en-GB" b="1" i="1" dirty="0" err="1"/>
              <a:t>everaging</a:t>
            </a:r>
            <a:r>
              <a:rPr lang="en-GB" b="1" i="1" dirty="0"/>
              <a:t> </a:t>
            </a:r>
            <a:r>
              <a:rPr lang="en-DK" b="1" i="1" dirty="0"/>
              <a:t>all database features.</a:t>
            </a:r>
          </a:p>
          <a:p>
            <a:endParaRPr lang="en-DK" b="1" i="1" dirty="0"/>
          </a:p>
          <a:p>
            <a:r>
              <a:rPr lang="en-DK" b="1" i="1" dirty="0"/>
              <a:t>Transactions, row-locking, read consistency, cursors etc.</a:t>
            </a:r>
          </a:p>
          <a:p>
            <a:endParaRPr lang="en-DK" b="1" i="1" dirty="0"/>
          </a:p>
          <a:p>
            <a:r>
              <a:rPr lang="en-DK" b="1" i="1" dirty="0"/>
              <a:t>High performance</a:t>
            </a:r>
          </a:p>
          <a:p>
            <a:endParaRPr lang="en-DK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C12D-5832-4F17-A73E-C0A6EBB52C6D}"/>
              </a:ext>
            </a:extLst>
          </p:cNvPr>
          <p:cNvSpPr txBox="1"/>
          <p:nvPr/>
        </p:nvSpPr>
        <p:spPr>
          <a:xfrm>
            <a:off x="7932135" y="2803514"/>
            <a:ext cx="3583583" cy="3411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3 Tier Architecture</a:t>
            </a:r>
          </a:p>
          <a:p>
            <a:endParaRPr lang="en-DK" b="1" i="1" dirty="0"/>
          </a:p>
          <a:p>
            <a:r>
              <a:rPr lang="en-DK" b="1" i="1" dirty="0"/>
              <a:t>50000 concurrent users</a:t>
            </a:r>
          </a:p>
          <a:p>
            <a:endParaRPr lang="en-DK" b="1" i="1" dirty="0"/>
          </a:p>
          <a:p>
            <a:r>
              <a:rPr lang="en-DK" b="1" i="1" dirty="0"/>
              <a:t>Poor utilization of database features.</a:t>
            </a:r>
          </a:p>
          <a:p>
            <a:endParaRPr lang="en-DK" b="1" i="1" dirty="0"/>
          </a:p>
          <a:p>
            <a:r>
              <a:rPr lang="en-DK" b="1" i="1" dirty="0"/>
              <a:t>Concurrency issues</a:t>
            </a:r>
          </a:p>
          <a:p>
            <a:r>
              <a:rPr lang="en-DK" b="1" i="1" dirty="0"/>
              <a:t>Compensating transactions</a:t>
            </a:r>
          </a:p>
          <a:p>
            <a:endParaRPr lang="en-DK" b="1" i="1" dirty="0"/>
          </a:p>
          <a:p>
            <a:r>
              <a:rPr lang="en-DK" b="1" i="1" dirty="0"/>
              <a:t>Bad performance due to excessive commits and query re-executions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5326069" y="3017835"/>
            <a:ext cx="1260000" cy="2706679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586428" y="3368416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0DFB1-1CD2-1347-CA8B-E970D35B2412}"/>
              </a:ext>
            </a:extLst>
          </p:cNvPr>
          <p:cNvGrpSpPr/>
          <p:nvPr/>
        </p:nvGrpSpPr>
        <p:grpSpPr>
          <a:xfrm>
            <a:off x="1305078" y="1612361"/>
            <a:ext cx="9624853" cy="689195"/>
            <a:chOff x="1476535" y="1698089"/>
            <a:chExt cx="8640000" cy="6891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2066627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0724-2A45-D290-F0A9-D5A0BC928539}"/>
                </a:ext>
              </a:extLst>
            </p:cNvPr>
            <p:cNvGrpSpPr/>
            <p:nvPr/>
          </p:nvGrpSpPr>
          <p:grpSpPr>
            <a:xfrm>
              <a:off x="1481841" y="1698089"/>
              <a:ext cx="8633717" cy="689195"/>
              <a:chOff x="1481841" y="1398048"/>
              <a:chExt cx="8633717" cy="68919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E34F3-F06C-A1B4-7443-0E8BB4EF5AD2}"/>
                  </a:ext>
                </a:extLst>
              </p:cNvPr>
              <p:cNvSpPr txBox="1"/>
              <p:nvPr/>
            </p:nvSpPr>
            <p:spPr>
              <a:xfrm>
                <a:off x="5086360" y="1398048"/>
                <a:ext cx="1669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b="1" dirty="0"/>
                  <a:t>Connections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02857-5B21-CB24-7816-A51C879F151A}"/>
                  </a:ext>
                </a:extLst>
              </p:cNvPr>
              <p:cNvSpPr txBox="1"/>
              <p:nvPr/>
            </p:nvSpPr>
            <p:spPr>
              <a:xfrm>
                <a:off x="9072570" y="1440912"/>
                <a:ext cx="10429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2022</a:t>
                </a:r>
              </a:p>
              <a:p>
                <a:pPr algn="ctr"/>
                <a:r>
                  <a:rPr lang="en-DK" dirty="0"/>
                  <a:t>Pooled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11EA2-F1DA-E7F4-6D51-FA6AB954D5BE}"/>
                  </a:ext>
                </a:extLst>
              </p:cNvPr>
              <p:cNvSpPr txBox="1"/>
              <p:nvPr/>
            </p:nvSpPr>
            <p:spPr>
              <a:xfrm>
                <a:off x="1481841" y="1440912"/>
                <a:ext cx="122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1985</a:t>
                </a:r>
              </a:p>
              <a:p>
                <a:pPr algn="ctr"/>
                <a:r>
                  <a:rPr lang="en-DK" dirty="0"/>
                  <a:t>Dedicated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16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Applications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3246443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2EEEF-62E5-334B-96DA-09E7D24537A3}"/>
              </a:ext>
            </a:extLst>
          </p:cNvPr>
          <p:cNvGrpSpPr/>
          <p:nvPr/>
        </p:nvGrpSpPr>
        <p:grpSpPr>
          <a:xfrm>
            <a:off x="1305078" y="1612361"/>
            <a:ext cx="9624853" cy="797971"/>
            <a:chOff x="1305078" y="1612361"/>
            <a:chExt cx="9624853" cy="79797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C0DFB1-1CD2-1347-CA8B-E970D35B2412}"/>
                </a:ext>
              </a:extLst>
            </p:cNvPr>
            <p:cNvGrpSpPr/>
            <p:nvPr/>
          </p:nvGrpSpPr>
          <p:grpSpPr>
            <a:xfrm>
              <a:off x="1305078" y="1612361"/>
              <a:ext cx="9624853" cy="797971"/>
              <a:chOff x="1476535" y="1698089"/>
              <a:chExt cx="8640000" cy="797971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9ADD4B2-2AC8-F0A6-AB37-B45C662887BF}"/>
                  </a:ext>
                </a:extLst>
              </p:cNvPr>
              <p:cNvCxnSpPr/>
              <p:nvPr/>
            </p:nvCxnSpPr>
            <p:spPr>
              <a:xfrm>
                <a:off x="1476535" y="2066627"/>
                <a:ext cx="8640000" cy="0"/>
              </a:xfrm>
              <a:prstGeom prst="line">
                <a:avLst/>
              </a:prstGeom>
              <a:ln w="349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ABC0724-2A45-D290-F0A9-D5A0BC928539}"/>
                  </a:ext>
                </a:extLst>
              </p:cNvPr>
              <p:cNvGrpSpPr/>
              <p:nvPr/>
            </p:nvGrpSpPr>
            <p:grpSpPr>
              <a:xfrm>
                <a:off x="1494667" y="1698089"/>
                <a:ext cx="8620891" cy="797971"/>
                <a:chOff x="1494667" y="1398048"/>
                <a:chExt cx="8620891" cy="797971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4E34F3-F06C-A1B4-7443-0E8BB4EF5AD2}"/>
                    </a:ext>
                  </a:extLst>
                </p:cNvPr>
                <p:cNvSpPr txBox="1"/>
                <p:nvPr/>
              </p:nvSpPr>
              <p:spPr>
                <a:xfrm>
                  <a:off x="5086360" y="1398048"/>
                  <a:ext cx="16690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K" b="1" dirty="0"/>
                    <a:t>Connections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802857-5B21-CB24-7816-A51C879F151A}"/>
                    </a:ext>
                  </a:extLst>
                </p:cNvPr>
                <p:cNvSpPr txBox="1"/>
                <p:nvPr/>
              </p:nvSpPr>
              <p:spPr>
                <a:xfrm>
                  <a:off x="9072570" y="1769524"/>
                  <a:ext cx="1042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Pooled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11EA2-F1DA-E7F4-6D51-FA6AB954D5BE}"/>
                    </a:ext>
                  </a:extLst>
                </p:cNvPr>
                <p:cNvSpPr txBox="1"/>
                <p:nvPr/>
              </p:nvSpPr>
              <p:spPr>
                <a:xfrm>
                  <a:off x="1494667" y="1826687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Dedicated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97022E-2A90-ADAB-A749-81CE3571A117}"/>
                </a:ext>
              </a:extLst>
            </p:cNvPr>
            <p:cNvSpPr txBox="1"/>
            <p:nvPr/>
          </p:nvSpPr>
          <p:spPr>
            <a:xfrm>
              <a:off x="5129217" y="1979585"/>
              <a:ext cx="1714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b="1" i="1" dirty="0"/>
                <a:t>When needed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A161E5-8412-86CD-3D3D-51276CB6C0AF}"/>
              </a:ext>
            </a:extLst>
          </p:cNvPr>
          <p:cNvSpPr txBox="1"/>
          <p:nvPr/>
        </p:nvSpPr>
        <p:spPr>
          <a:xfrm>
            <a:off x="4257682" y="2795588"/>
            <a:ext cx="28574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Standard approach</a:t>
            </a:r>
          </a:p>
          <a:p>
            <a:endParaRPr lang="en-DK" sz="2000" b="1" dirty="0"/>
          </a:p>
          <a:p>
            <a:r>
              <a:rPr lang="en-DK" dirty="0"/>
              <a:t>Lots of Javascript </a:t>
            </a:r>
          </a:p>
          <a:p>
            <a:r>
              <a:rPr lang="en-DK" dirty="0"/>
              <a:t>   (not easy)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NodeJS etc</a:t>
            </a:r>
          </a:p>
          <a:p>
            <a:r>
              <a:rPr lang="en-DK" dirty="0"/>
              <a:t>Loads of services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b="1" dirty="0"/>
              <a:t>Months of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1E27-7913-CDFF-38E9-76A939C7FE79}"/>
              </a:ext>
            </a:extLst>
          </p:cNvPr>
          <p:cNvSpPr txBox="1"/>
          <p:nvPr/>
        </p:nvSpPr>
        <p:spPr>
          <a:xfrm>
            <a:off x="7710500" y="2795588"/>
            <a:ext cx="414813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Better approach</a:t>
            </a:r>
          </a:p>
          <a:p>
            <a:endParaRPr lang="en-DK" sz="2000" b="1" dirty="0"/>
          </a:p>
          <a:p>
            <a:r>
              <a:rPr lang="en-DK" dirty="0"/>
              <a:t>FutureForms component library</a:t>
            </a:r>
          </a:p>
          <a:p>
            <a:r>
              <a:rPr lang="en-DK" dirty="0"/>
              <a:t>Bind any html tag to database (no code)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DatabaseJS</a:t>
            </a:r>
          </a:p>
          <a:p>
            <a:r>
              <a:rPr lang="en-DK" dirty="0"/>
              <a:t>exposes database as REST (no code)</a:t>
            </a:r>
          </a:p>
          <a:p>
            <a:r>
              <a:rPr lang="en-DK" dirty="0"/>
              <a:t>Share connection with other services</a:t>
            </a:r>
          </a:p>
          <a:p>
            <a:endParaRPr lang="en-DK" dirty="0"/>
          </a:p>
          <a:p>
            <a:endParaRPr lang="en-DK" dirty="0"/>
          </a:p>
          <a:p>
            <a:r>
              <a:rPr lang="en-DK" b="1" dirty="0"/>
              <a:t>Days of work</a:t>
            </a:r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E44D3-C953-07C1-5011-AB43A3475839}"/>
              </a:ext>
            </a:extLst>
          </p:cNvPr>
          <p:cNvCxnSpPr>
            <a:cxnSpLocks/>
          </p:cNvCxnSpPr>
          <p:nvPr/>
        </p:nvCxnSpPr>
        <p:spPr>
          <a:xfrm flipH="1">
            <a:off x="3477302" y="3743312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53F44-D3CD-7BFA-9F21-5CA625B9A120}"/>
              </a:ext>
            </a:extLst>
          </p:cNvPr>
          <p:cNvCxnSpPr>
            <a:cxnSpLocks/>
          </p:cNvCxnSpPr>
          <p:nvPr/>
        </p:nvCxnSpPr>
        <p:spPr>
          <a:xfrm flipH="1">
            <a:off x="3477302" y="4824403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75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1817689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523054" y="1208212"/>
            <a:ext cx="4171947" cy="5249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Key features</a:t>
            </a:r>
          </a:p>
          <a:p>
            <a:endParaRPr lang="en-DK" dirty="0"/>
          </a:p>
          <a:p>
            <a:r>
              <a:rPr lang="en-DK" dirty="0"/>
              <a:t>Open Source</a:t>
            </a:r>
          </a:p>
          <a:p>
            <a:r>
              <a:rPr lang="en-DK" dirty="0"/>
              <a:t>Library not Framework</a:t>
            </a:r>
          </a:p>
          <a:p>
            <a:r>
              <a:rPr lang="en-DK" dirty="0"/>
              <a:t>Object oriented (80 objects)</a:t>
            </a:r>
          </a:p>
          <a:p>
            <a:endParaRPr lang="en-DK" dirty="0"/>
          </a:p>
          <a:p>
            <a:r>
              <a:rPr lang="en-DK" dirty="0"/>
              <a:t>Easy to extend</a:t>
            </a:r>
          </a:p>
          <a:p>
            <a:r>
              <a:rPr lang="en-DK" dirty="0"/>
              <a:t>Easy to customize</a:t>
            </a:r>
          </a:p>
          <a:p>
            <a:r>
              <a:rPr lang="en-DK" dirty="0"/>
              <a:t>Easy to create custom tags</a:t>
            </a:r>
          </a:p>
          <a:p>
            <a:r>
              <a:rPr lang="en-DK" dirty="0"/>
              <a:t>Familiar event trigger model</a:t>
            </a:r>
          </a:p>
          <a:p>
            <a:endParaRPr lang="en-DK" dirty="0"/>
          </a:p>
          <a:p>
            <a:r>
              <a:rPr lang="en-DK" dirty="0"/>
              <a:t>Written in TypeScript</a:t>
            </a:r>
          </a:p>
          <a:p>
            <a:r>
              <a:rPr lang="en-DK" dirty="0"/>
              <a:t>Total segregation of duties</a:t>
            </a:r>
          </a:p>
          <a:p>
            <a:r>
              <a:rPr lang="en-GB" dirty="0"/>
              <a:t>Supports continuous integration</a:t>
            </a:r>
          </a:p>
          <a:p>
            <a:r>
              <a:rPr lang="en-GB" dirty="0"/>
              <a:t>Scales to large development projects</a:t>
            </a:r>
            <a:endParaRPr lang="en-DK" dirty="0"/>
          </a:p>
          <a:p>
            <a:endParaRPr lang="en-DK" dirty="0"/>
          </a:p>
          <a:p>
            <a:r>
              <a:rPr lang="en-DK" dirty="0"/>
              <a:t>Mouseless operation</a:t>
            </a:r>
          </a:p>
          <a:p>
            <a:r>
              <a:rPr lang="en-DK" dirty="0"/>
              <a:t>No restrictions on html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84697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172210" y="1151059"/>
            <a:ext cx="5380051" cy="54069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Most Notable Objects</a:t>
            </a:r>
          </a:p>
          <a:p>
            <a:endParaRPr lang="en-DK" dirty="0"/>
          </a:p>
          <a:p>
            <a:r>
              <a:rPr lang="en-DK" b="1" i="1" dirty="0"/>
              <a:t>Form</a:t>
            </a:r>
            <a:r>
              <a:rPr lang="en-DK" dirty="0"/>
              <a:t>:</a:t>
            </a:r>
          </a:p>
          <a:p>
            <a:r>
              <a:rPr lang="en-DK" dirty="0"/>
              <a:t>   Blocks, Eventhandling </a:t>
            </a:r>
          </a:p>
          <a:p>
            <a:endParaRPr lang="en-DK" dirty="0"/>
          </a:p>
          <a:p>
            <a:r>
              <a:rPr lang="en-DK" b="1" i="1" dirty="0"/>
              <a:t>Block</a:t>
            </a:r>
            <a:r>
              <a:rPr lang="en-DK" dirty="0"/>
              <a:t>:</a:t>
            </a:r>
          </a:p>
          <a:p>
            <a:r>
              <a:rPr lang="en-DK" dirty="0"/>
              <a:t>   Optional intersection between </a:t>
            </a:r>
            <a:r>
              <a:rPr lang="en-DK" i="1" dirty="0"/>
              <a:t>Datasource</a:t>
            </a:r>
            <a:r>
              <a:rPr lang="en-DK" dirty="0"/>
              <a:t> &amp; </a:t>
            </a:r>
            <a:r>
              <a:rPr lang="en-DK" i="1" dirty="0"/>
              <a:t>Fields</a:t>
            </a:r>
          </a:p>
          <a:p>
            <a:endParaRPr lang="en-DK" dirty="0"/>
          </a:p>
          <a:p>
            <a:r>
              <a:rPr lang="en-DK" b="1" i="1" dirty="0"/>
              <a:t>Datasource</a:t>
            </a:r>
            <a:r>
              <a:rPr lang="en-DK" dirty="0"/>
              <a:t>: (Interface)</a:t>
            </a:r>
          </a:p>
          <a:p>
            <a:r>
              <a:rPr lang="en-DK" dirty="0"/>
              <a:t>   Get data from any source</a:t>
            </a:r>
          </a:p>
          <a:p>
            <a:endParaRPr lang="en-DK" dirty="0"/>
          </a:p>
          <a:p>
            <a:r>
              <a:rPr lang="en-DK" b="1" i="1" dirty="0"/>
              <a:t>ListOfValues</a:t>
            </a:r>
            <a:r>
              <a:rPr lang="en-DK" dirty="0"/>
              <a:t>: (Property palette)</a:t>
            </a:r>
          </a:p>
          <a:p>
            <a:r>
              <a:rPr lang="en-DK" dirty="0"/>
              <a:t>   List of valid values for given field</a:t>
            </a:r>
          </a:p>
          <a:p>
            <a:endParaRPr lang="en-DK" dirty="0"/>
          </a:p>
          <a:p>
            <a:r>
              <a:rPr lang="en-DK" b="1" i="1" dirty="0"/>
              <a:t>CustomTag</a:t>
            </a:r>
            <a:r>
              <a:rPr lang="en-DK" dirty="0"/>
              <a:t>:</a:t>
            </a:r>
          </a:p>
          <a:p>
            <a:r>
              <a:rPr lang="en-DK" dirty="0"/>
              <a:t>   Replace any tag with custom code</a:t>
            </a:r>
          </a:p>
          <a:p>
            <a:endParaRPr lang="en-DK" dirty="0"/>
          </a:p>
          <a:p>
            <a:r>
              <a:rPr lang="en-DK" b="1" i="1" dirty="0"/>
              <a:t>Menu</a:t>
            </a:r>
            <a:r>
              <a:rPr lang="en-DK" dirty="0"/>
              <a:t>:</a:t>
            </a:r>
          </a:p>
          <a:p>
            <a:r>
              <a:rPr lang="en-DK" dirty="0"/>
              <a:t>   Create static or datadriven menues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E20DA-E3C6-4CB2-A30B-744F1E108995}"/>
              </a:ext>
            </a:extLst>
          </p:cNvPr>
          <p:cNvGrpSpPr/>
          <p:nvPr/>
        </p:nvGrpSpPr>
        <p:grpSpPr>
          <a:xfrm>
            <a:off x="304200" y="1074182"/>
            <a:ext cx="4392870" cy="5069456"/>
            <a:chOff x="404219" y="931302"/>
            <a:chExt cx="4392870" cy="5069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3770E-5547-A4E1-AE87-351FE5C07B0F}"/>
                </a:ext>
              </a:extLst>
            </p:cNvPr>
            <p:cNvGrpSpPr/>
            <p:nvPr/>
          </p:nvGrpSpPr>
          <p:grpSpPr>
            <a:xfrm>
              <a:off x="1625591" y="2860680"/>
              <a:ext cx="1859323" cy="3140078"/>
              <a:chOff x="5211765" y="2203443"/>
              <a:chExt cx="1260000" cy="2706679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A0138485-CFF2-53D1-A515-8506068BB9BA}"/>
                  </a:ext>
                </a:extLst>
              </p:cNvPr>
              <p:cNvGrpSpPr/>
              <p:nvPr/>
            </p:nvGrpSpPr>
            <p:grpSpPr>
              <a:xfrm>
                <a:off x="5211765" y="2203443"/>
                <a:ext cx="1260000" cy="2706679"/>
                <a:chOff x="5811845" y="3003550"/>
                <a:chExt cx="1260000" cy="2706679"/>
              </a:xfrm>
            </p:grpSpPr>
            <p:pic>
              <p:nvPicPr>
                <p:cNvPr id="1045" name="Picture 1044">
                  <a:extLst>
                    <a:ext uri="{FF2B5EF4-FFF2-40B4-BE49-F238E27FC236}">
                      <a16:creationId xmlns:a16="http://schemas.microsoft.com/office/drawing/2014/main" id="{92ECA43F-76A2-44A8-14B1-99082326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11845" y="3003550"/>
                  <a:ext cx="1260000" cy="694068"/>
                </a:xfrm>
                <a:prstGeom prst="rect">
                  <a:avLst/>
                </a:prstGeom>
              </p:spPr>
            </p:pic>
            <p:sp>
              <p:nvSpPr>
                <p:cNvPr id="1047" name="Can 1046">
                  <a:extLst>
                    <a:ext uri="{FF2B5EF4-FFF2-40B4-BE49-F238E27FC236}">
                      <a16:creationId xmlns:a16="http://schemas.microsoft.com/office/drawing/2014/main" id="{DF75857B-2558-6892-82FA-B47D6F1C28F0}"/>
                    </a:ext>
                  </a:extLst>
                </p:cNvPr>
                <p:cNvSpPr/>
                <p:nvPr/>
              </p:nvSpPr>
              <p:spPr>
                <a:xfrm>
                  <a:off x="6144954" y="5127793"/>
                  <a:ext cx="593783" cy="582436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048" name="Picture 1047">
                  <a:extLst>
                    <a:ext uri="{FF2B5EF4-FFF2-40B4-BE49-F238E27FC236}">
                      <a16:creationId xmlns:a16="http://schemas.microsoft.com/office/drawing/2014/main" id="{AC445236-A45B-43C1-10D5-4B4CACA0B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5378" y="4057586"/>
                  <a:ext cx="1112935" cy="582436"/>
                </a:xfrm>
                <a:prstGeom prst="rect">
                  <a:avLst/>
                </a:prstGeom>
              </p:spPr>
            </p:pic>
            <p:cxnSp>
              <p:nvCxnSpPr>
                <p:cNvPr id="1055" name="Straight Arrow Connector 1054">
                  <a:extLst>
                    <a:ext uri="{FF2B5EF4-FFF2-40B4-BE49-F238E27FC236}">
                      <a16:creationId xmlns:a16="http://schemas.microsoft.com/office/drawing/2014/main" id="{BF539873-2D3E-1FD7-923D-C83246B3C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8905" y="3727607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Arrow Connector 1056">
                  <a:extLst>
                    <a:ext uri="{FF2B5EF4-FFF2-40B4-BE49-F238E27FC236}">
                      <a16:creationId xmlns:a16="http://schemas.microsoft.com/office/drawing/2014/main" id="{8151FF7F-E758-4B7D-663F-5F2A7F50E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139" y="4722978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EC14A7-FD6D-A3A9-B699-A225946941A6}"/>
                  </a:ext>
                </a:extLst>
              </p:cNvPr>
              <p:cNvSpPr txBox="1"/>
              <p:nvPr/>
            </p:nvSpPr>
            <p:spPr>
              <a:xfrm>
                <a:off x="5663888" y="3393048"/>
                <a:ext cx="6429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400" b="1" dirty="0"/>
                  <a:t>Rest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262000-3DD2-4CC3-3A0C-54426D964C95}"/>
                </a:ext>
              </a:extLst>
            </p:cNvPr>
            <p:cNvGrpSpPr/>
            <p:nvPr/>
          </p:nvGrpSpPr>
          <p:grpSpPr>
            <a:xfrm>
              <a:off x="404219" y="931302"/>
              <a:ext cx="4392870" cy="679762"/>
              <a:chOff x="404219" y="931302"/>
              <a:chExt cx="4392870" cy="6797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8A97D74-67AA-E63E-8A01-548D405EB1DA}"/>
                  </a:ext>
                </a:extLst>
              </p:cNvPr>
              <p:cNvGrpSpPr/>
              <p:nvPr/>
            </p:nvGrpSpPr>
            <p:grpSpPr>
              <a:xfrm>
                <a:off x="404219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3" name="Doughnut 2">
                  <a:extLst>
                    <a:ext uri="{FF2B5EF4-FFF2-40B4-BE49-F238E27FC236}">
                      <a16:creationId xmlns:a16="http://schemas.microsoft.com/office/drawing/2014/main" id="{2F0B91C5-39DB-1BD3-4FCD-E3FCA7A964E5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Tekstfelt 60">
                  <a:extLst>
                    <a:ext uri="{FF2B5EF4-FFF2-40B4-BE49-F238E27FC236}">
                      <a16:creationId xmlns:a16="http://schemas.microsoft.com/office/drawing/2014/main" id="{6E41D0D9-ADAD-3968-0B00-800CC10D5A4E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HTML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0F86127-5BAB-CB21-7D8F-DBF7C0B3F248}"/>
                  </a:ext>
                </a:extLst>
              </p:cNvPr>
              <p:cNvGrpSpPr/>
              <p:nvPr/>
            </p:nvGrpSpPr>
            <p:grpSpPr>
              <a:xfrm>
                <a:off x="1899653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6" name="Doughnut 5">
                  <a:extLst>
                    <a:ext uri="{FF2B5EF4-FFF2-40B4-BE49-F238E27FC236}">
                      <a16:creationId xmlns:a16="http://schemas.microsoft.com/office/drawing/2014/main" id="{06FF16EB-17F7-5355-3B9B-7D198D3874A0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Tekstfelt 60">
                  <a:extLst>
                    <a:ext uri="{FF2B5EF4-FFF2-40B4-BE49-F238E27FC236}">
                      <a16:creationId xmlns:a16="http://schemas.microsoft.com/office/drawing/2014/main" id="{BD5B0532-6C2C-FF53-D87C-8D20382042E3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 err="1">
                      <a:latin typeface="+mj-lt"/>
                    </a:rPr>
                    <a:t>Logic</a:t>
                  </a:r>
                  <a:endParaRPr lang="da-DK" sz="1100" b="1" dirty="0">
                    <a:latin typeface="+mj-lt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8B53A5F-D9E1-A6FC-1016-63C5683B4197}"/>
                  </a:ext>
                </a:extLst>
              </p:cNvPr>
              <p:cNvGrpSpPr/>
              <p:nvPr/>
            </p:nvGrpSpPr>
            <p:grpSpPr>
              <a:xfrm>
                <a:off x="3395087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9" name="Doughnut 8">
                  <a:extLst>
                    <a:ext uri="{FF2B5EF4-FFF2-40B4-BE49-F238E27FC236}">
                      <a16:creationId xmlns:a16="http://schemas.microsoft.com/office/drawing/2014/main" id="{A49AA688-73A3-91CC-3D48-0E771F479BB6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kstfelt 60">
                  <a:extLst>
                    <a:ext uri="{FF2B5EF4-FFF2-40B4-BE49-F238E27FC236}">
                      <a16:creationId xmlns:a16="http://schemas.microsoft.com/office/drawing/2014/main" id="{9F63C251-51C5-0A6C-8C49-2F466C9E8659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Library</a:t>
                  </a: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6F250E-ACB4-5892-FE57-E0CF36C65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4637" y="1760757"/>
              <a:ext cx="0" cy="10465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3C70DF-457C-0B3A-E823-8D0C611E2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2930" y="1694076"/>
              <a:ext cx="881282" cy="111322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07500B-14F4-6160-BDB6-A0C430C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1496999" y="1604893"/>
              <a:ext cx="667177" cy="120241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822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ugerdefineret 1">
      <a:majorFont>
        <a:latin typeface="Montserra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25961</TotalTime>
  <Words>315</Words>
  <Application>Microsoft Macintosh PowerPoint</Application>
  <PresentationFormat>Widescreen</PresentationFormat>
  <Paragraphs>121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Office-tema</vt:lpstr>
      <vt:lpstr>IT must support, not prevent innovation  The world is not in a steady state. Companies has to respond effectively to changes, or face disruption (cliche but true) </vt:lpstr>
      <vt:lpstr>IT Architecture</vt:lpstr>
      <vt:lpstr>Development tools</vt:lpstr>
      <vt:lpstr>Database</vt:lpstr>
      <vt:lpstr>Applications</vt:lpstr>
      <vt:lpstr>FutureForms</vt:lpstr>
      <vt:lpstr>FutureForms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ide ! Er det muligt at bygge et toolset som giver Oracle forms funktionalitet og er baseret på OpenSource ?</dc:title>
  <dc:creator>Steen Spedtsberg Knudsen</dc:creator>
  <cp:lastModifiedBy>Alex Høffner</cp:lastModifiedBy>
  <cp:revision>108</cp:revision>
  <dcterms:created xsi:type="dcterms:W3CDTF">2022-06-29T08:28:45Z</dcterms:created>
  <dcterms:modified xsi:type="dcterms:W3CDTF">2022-11-28T14:50:03Z</dcterms:modified>
</cp:coreProperties>
</file>